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Default Extension="tiff" ContentType="image/tiff"/>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60" r:id="rId4"/>
    <p:sldId id="259" r:id="rId5"/>
    <p:sldId id="258" r:id="rId6"/>
    <p:sldId id="262" r:id="rId7"/>
    <p:sldId id="261" r:id="rId8"/>
    <p:sldId id="263" r:id="rId9"/>
    <p:sldId id="264" r:id="rId10"/>
    <p:sldId id="266" r:id="rId11"/>
    <p:sldId id="265"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8" d="100"/>
          <a:sy n="98" d="100"/>
        </p:scale>
        <p:origin x="-896"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D461AD-BF5E-7F40-9312-F2BDB36E1777}" type="datetimeFigureOut">
              <a:rPr lang="en-US" smtClean="0"/>
              <a:t>6/28/12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D461AD-BF5E-7F40-9312-F2BDB36E1777}" type="datetimeFigureOut">
              <a:rPr lang="en-US" smtClean="0"/>
              <a:t>6/28/12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D461AD-BF5E-7F40-9312-F2BDB36E1777}" type="datetimeFigureOut">
              <a:rPr lang="en-US" smtClean="0"/>
              <a:t>6/28/12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D461AD-BF5E-7F40-9312-F2BDB36E1777}" type="datetimeFigureOut">
              <a:rPr lang="en-US" smtClean="0"/>
              <a:t>6/28/12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D461AD-BF5E-7F40-9312-F2BDB36E1777}" type="datetimeFigureOut">
              <a:rPr lang="en-US" smtClean="0"/>
              <a:t>6/28/12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D461AD-BF5E-7F40-9312-F2BDB36E1777}" type="datetimeFigureOut">
              <a:rPr lang="en-US" smtClean="0"/>
              <a:t>6/28/12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D461AD-BF5E-7F40-9312-F2BDB36E1777}" type="datetimeFigureOut">
              <a:rPr lang="en-US" smtClean="0"/>
              <a:t>6/28/12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D461AD-BF5E-7F40-9312-F2BDB36E1777}" type="datetimeFigureOut">
              <a:rPr lang="en-US" smtClean="0"/>
              <a:t>6/28/12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D461AD-BF5E-7F40-9312-F2BDB36E1777}" type="datetimeFigureOut">
              <a:rPr lang="en-US" smtClean="0"/>
              <a:t>6/28/12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D461AD-BF5E-7F40-9312-F2BDB36E1777}" type="datetimeFigureOut">
              <a:rPr lang="en-US" smtClean="0"/>
              <a:t>6/28/12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D461AD-BF5E-7F40-9312-F2BDB36E1777}" type="datetimeFigureOut">
              <a:rPr lang="en-US" smtClean="0"/>
              <a:t>6/28/12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24A62E-8719-5B46-ABF9-E36C6257E97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D461AD-BF5E-7F40-9312-F2BDB36E1777}" type="datetimeFigureOut">
              <a:rPr lang="en-US" smtClean="0"/>
              <a:t>6/28/12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24A62E-8719-5B46-ABF9-E36C6257E97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ytimes.com/1987/04/03/obituari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 Id="rId3" Type="http://schemas.openxmlformats.org/officeDocument/2006/relationships/image" Target="../media/image3.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9835"/>
            <a:ext cx="7772400" cy="1470025"/>
          </a:xfrm>
        </p:spPr>
        <p:txBody>
          <a:bodyPr/>
          <a:lstStyle/>
          <a:p>
            <a:r>
              <a:rPr lang="en-US" dirty="0" smtClean="0">
                <a:solidFill>
                  <a:schemeClr val="bg1"/>
                </a:solidFill>
                <a:latin typeface="Helvetica"/>
                <a:cs typeface="Helvetica"/>
              </a:rPr>
              <a:t>Victor D’Amico</a:t>
            </a:r>
            <a:endParaRPr lang="en-US" dirty="0">
              <a:solidFill>
                <a:schemeClr val="bg1"/>
              </a:solidFill>
              <a:latin typeface="Helvetica"/>
              <a:cs typeface="Helvetica"/>
            </a:endParaRPr>
          </a:p>
        </p:txBody>
      </p:sp>
      <p:sp>
        <p:nvSpPr>
          <p:cNvPr id="4" name="TextBox 3"/>
          <p:cNvSpPr txBox="1"/>
          <p:nvPr/>
        </p:nvSpPr>
        <p:spPr>
          <a:xfrm>
            <a:off x="1814221" y="2112142"/>
            <a:ext cx="5559292" cy="369332"/>
          </a:xfrm>
          <a:prstGeom prst="rect">
            <a:avLst/>
          </a:prstGeom>
          <a:noFill/>
        </p:spPr>
        <p:txBody>
          <a:bodyPr wrap="square" rtlCol="0">
            <a:spAutoFit/>
          </a:bodyPr>
          <a:lstStyle/>
          <a:p>
            <a:pPr algn="ctr"/>
            <a:r>
              <a:rPr lang="en-US" dirty="0" smtClean="0">
                <a:solidFill>
                  <a:srgbClr val="FFFFFF"/>
                </a:solidFill>
                <a:latin typeface="Helvetica"/>
                <a:cs typeface="Helvetica"/>
              </a:rPr>
              <a:t>May 19, 1904-March 30, 1987</a:t>
            </a:r>
            <a:endParaRPr lang="en-US" dirty="0">
              <a:solidFill>
                <a:srgbClr val="FFFFFF"/>
              </a:solidFill>
              <a:latin typeface="Helvetica"/>
              <a:cs typeface="Helvetica"/>
            </a:endParaRPr>
          </a:p>
        </p:txBody>
      </p:sp>
      <p:pic>
        <p:nvPicPr>
          <p:cNvPr id="5" name="Picture 4"/>
          <p:cNvPicPr>
            <a:picLocks noChangeAspect="1"/>
          </p:cNvPicPr>
          <p:nvPr/>
        </p:nvPicPr>
        <p:blipFill>
          <a:blip r:embed="rId2"/>
          <a:stretch>
            <a:fillRect/>
          </a:stretch>
        </p:blipFill>
        <p:spPr>
          <a:xfrm>
            <a:off x="3183098" y="2999443"/>
            <a:ext cx="2648328" cy="320741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23273" y="392545"/>
            <a:ext cx="8820727" cy="2585323"/>
          </a:xfrm>
          <a:prstGeom prst="rect">
            <a:avLst/>
          </a:prstGeom>
          <a:noFill/>
        </p:spPr>
        <p:txBody>
          <a:bodyPr wrap="square" rtlCol="0">
            <a:spAutoFit/>
          </a:bodyPr>
          <a:lstStyle/>
          <a:p>
            <a:pPr algn="ctr"/>
            <a:r>
              <a:rPr lang="en-US" dirty="0" smtClean="0">
                <a:solidFill>
                  <a:srgbClr val="FFFFFF"/>
                </a:solidFill>
                <a:latin typeface="Helvetica"/>
                <a:cs typeface="Helvetica"/>
              </a:rPr>
              <a:t>Feldman’s Steps </a:t>
            </a:r>
            <a:r>
              <a:rPr lang="en-US" dirty="0">
                <a:solidFill>
                  <a:srgbClr val="FFFFFF"/>
                </a:solidFill>
                <a:latin typeface="Helvetica"/>
                <a:cs typeface="Helvetica"/>
              </a:rPr>
              <a:t>T</a:t>
            </a:r>
            <a:r>
              <a:rPr lang="en-US" dirty="0" smtClean="0">
                <a:solidFill>
                  <a:srgbClr val="FFFFFF"/>
                </a:solidFill>
                <a:latin typeface="Helvetica"/>
                <a:cs typeface="Helvetica"/>
              </a:rPr>
              <a:t>o </a:t>
            </a:r>
            <a:r>
              <a:rPr lang="en-US" dirty="0">
                <a:solidFill>
                  <a:srgbClr val="FFFFFF"/>
                </a:solidFill>
                <a:latin typeface="Helvetica"/>
                <a:cs typeface="Helvetica"/>
              </a:rPr>
              <a:t>A</a:t>
            </a:r>
            <a:r>
              <a:rPr lang="en-US" dirty="0" smtClean="0">
                <a:solidFill>
                  <a:srgbClr val="FFFFFF"/>
                </a:solidFill>
                <a:latin typeface="Helvetica"/>
                <a:cs typeface="Helvetica"/>
              </a:rPr>
              <a:t>rt </a:t>
            </a:r>
            <a:r>
              <a:rPr lang="en-US" dirty="0">
                <a:solidFill>
                  <a:srgbClr val="FFFFFF"/>
                </a:solidFill>
                <a:latin typeface="Helvetica"/>
                <a:cs typeface="Helvetica"/>
              </a:rPr>
              <a:t>C</a:t>
            </a:r>
            <a:r>
              <a:rPr lang="en-US" dirty="0" smtClean="0">
                <a:solidFill>
                  <a:srgbClr val="FFFFFF"/>
                </a:solidFill>
                <a:latin typeface="Helvetica"/>
                <a:cs typeface="Helvetica"/>
              </a:rPr>
              <a:t>riticism</a:t>
            </a:r>
          </a:p>
          <a:p>
            <a:endParaRPr lang="en-US" dirty="0" smtClean="0">
              <a:solidFill>
                <a:srgbClr val="FFFFFF"/>
              </a:solidFill>
              <a:latin typeface="Helvetica"/>
              <a:cs typeface="Helvetica"/>
            </a:endParaRPr>
          </a:p>
          <a:p>
            <a:pPr marL="342900" indent="-342900">
              <a:buAutoNum type="arabicPeriod"/>
            </a:pPr>
            <a:r>
              <a:rPr lang="en-US" dirty="0" smtClean="0">
                <a:solidFill>
                  <a:srgbClr val="FFFFFF"/>
                </a:solidFill>
                <a:latin typeface="Helvetica"/>
                <a:cs typeface="Helvetica"/>
              </a:rPr>
              <a:t>Description</a:t>
            </a:r>
          </a:p>
          <a:p>
            <a:pPr marL="342900" indent="-342900">
              <a:buAutoNum type="arabicPeriod"/>
            </a:pPr>
            <a:endParaRPr lang="en-US" dirty="0" smtClean="0">
              <a:solidFill>
                <a:srgbClr val="FFFFFF"/>
              </a:solidFill>
              <a:latin typeface="Helvetica"/>
              <a:cs typeface="Helvetica"/>
            </a:endParaRPr>
          </a:p>
          <a:p>
            <a:pPr marL="342900" indent="-342900">
              <a:buAutoNum type="arabicPeriod"/>
            </a:pPr>
            <a:r>
              <a:rPr lang="en-US" dirty="0" smtClean="0">
                <a:solidFill>
                  <a:srgbClr val="FFFFFF"/>
                </a:solidFill>
                <a:latin typeface="Helvetica"/>
                <a:cs typeface="Helvetica"/>
              </a:rPr>
              <a:t>Formal Analysis</a:t>
            </a:r>
          </a:p>
          <a:p>
            <a:pPr marL="342900" indent="-342900">
              <a:buAutoNum type="arabicPeriod"/>
            </a:pPr>
            <a:endParaRPr lang="en-US" dirty="0" smtClean="0">
              <a:solidFill>
                <a:srgbClr val="FFFFFF"/>
              </a:solidFill>
              <a:latin typeface="Helvetica"/>
              <a:cs typeface="Helvetica"/>
            </a:endParaRPr>
          </a:p>
          <a:p>
            <a:pPr marL="342900" indent="-342900">
              <a:buAutoNum type="arabicPeriod"/>
            </a:pPr>
            <a:r>
              <a:rPr lang="en-US" dirty="0" smtClean="0">
                <a:solidFill>
                  <a:srgbClr val="FFFFFF"/>
                </a:solidFill>
                <a:latin typeface="Helvetica"/>
                <a:cs typeface="Helvetica"/>
              </a:rPr>
              <a:t>Interpretation</a:t>
            </a:r>
          </a:p>
          <a:p>
            <a:pPr marL="342900" indent="-342900">
              <a:buAutoNum type="arabicPeriod"/>
            </a:pPr>
            <a:endParaRPr lang="en-US" dirty="0" smtClean="0">
              <a:solidFill>
                <a:srgbClr val="FFFFFF"/>
              </a:solidFill>
              <a:latin typeface="Helvetica"/>
              <a:cs typeface="Helvetica"/>
            </a:endParaRPr>
          </a:p>
          <a:p>
            <a:pPr marL="342900" indent="-342900">
              <a:buAutoNum type="arabicPeriod"/>
            </a:pPr>
            <a:r>
              <a:rPr lang="en-US" dirty="0" smtClean="0">
                <a:solidFill>
                  <a:srgbClr val="FFFFFF"/>
                </a:solidFill>
                <a:latin typeface="Helvetica"/>
                <a:cs typeface="Helvetica"/>
              </a:rPr>
              <a:t>Judgment</a:t>
            </a:r>
          </a:p>
        </p:txBody>
      </p:sp>
      <p:pic>
        <p:nvPicPr>
          <p:cNvPr id="6" name="Picture 5" descr="IMG_1228.JPG"/>
          <p:cNvPicPr>
            <a:picLocks noChangeAspect="1"/>
          </p:cNvPicPr>
          <p:nvPr/>
        </p:nvPicPr>
        <p:blipFill>
          <a:blip r:embed="rId2"/>
          <a:srcRect l="11667" t="11901" r="3611" b="4463"/>
          <a:stretch>
            <a:fillRect/>
          </a:stretch>
        </p:blipFill>
        <p:spPr>
          <a:xfrm>
            <a:off x="2923984" y="2032902"/>
            <a:ext cx="5837597" cy="430417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388739"/>
          </a:xfrm>
        </p:spPr>
        <p:txBody>
          <a:bodyPr>
            <a:normAutofit/>
          </a:bodyPr>
          <a:lstStyle/>
          <a:p>
            <a:r>
              <a:rPr lang="en-US" sz="1200" dirty="0" smtClean="0">
                <a:solidFill>
                  <a:srgbClr val="FFFFFF"/>
                </a:solidFill>
                <a:latin typeface="Helvetica"/>
                <a:cs typeface="Helvetica"/>
              </a:rPr>
              <a:t>Life Philosophy</a:t>
            </a:r>
            <a:endParaRPr lang="en-US" sz="1200" dirty="0">
              <a:solidFill>
                <a:srgbClr val="FFFFFF"/>
              </a:solidFill>
              <a:latin typeface="Helvetica"/>
              <a:cs typeface="Helvetica"/>
            </a:endParaRPr>
          </a:p>
        </p:txBody>
      </p:sp>
      <p:sp>
        <p:nvSpPr>
          <p:cNvPr id="4" name="TextBox 3"/>
          <p:cNvSpPr txBox="1"/>
          <p:nvPr/>
        </p:nvSpPr>
        <p:spPr>
          <a:xfrm>
            <a:off x="0" y="285076"/>
            <a:ext cx="9143999" cy="7186581"/>
          </a:xfrm>
          <a:prstGeom prst="rect">
            <a:avLst/>
          </a:prstGeom>
          <a:noFill/>
        </p:spPr>
        <p:txBody>
          <a:bodyPr wrap="square" rtlCol="0">
            <a:spAutoFit/>
          </a:bodyPr>
          <a:lstStyle/>
          <a:p>
            <a:r>
              <a:rPr lang="en-US" sz="1200" dirty="0" smtClean="0">
                <a:solidFill>
                  <a:srgbClr val="FFFFFF"/>
                </a:solidFill>
                <a:latin typeface="Helvetica"/>
                <a:cs typeface="Helvetica"/>
              </a:rPr>
              <a:t>“I believe art is a language, even if “language” is rooted in </a:t>
            </a:r>
            <a:r>
              <a:rPr lang="en-US" sz="1200" i="1" dirty="0" smtClean="0">
                <a:solidFill>
                  <a:srgbClr val="FFFFFF"/>
                </a:solidFill>
                <a:latin typeface="Helvetica"/>
                <a:cs typeface="Helvetica"/>
              </a:rPr>
              <a:t>lingua, </a:t>
            </a:r>
            <a:r>
              <a:rPr lang="en-US" sz="1200" dirty="0" smtClean="0">
                <a:solidFill>
                  <a:srgbClr val="FFFFFF"/>
                </a:solidFill>
                <a:latin typeface="Helvetica"/>
                <a:cs typeface="Helvetica"/>
              </a:rPr>
              <a:t>tongue, implying that languages are spoken and therefore peculiarly verbal. Our language is </a:t>
            </a:r>
            <a:r>
              <a:rPr lang="en-US" sz="1200" i="1" dirty="0" smtClean="0">
                <a:solidFill>
                  <a:srgbClr val="FFFFFF"/>
                </a:solidFill>
                <a:latin typeface="Helvetica"/>
                <a:cs typeface="Helvetica"/>
              </a:rPr>
              <a:t>seen,</a:t>
            </a:r>
            <a:r>
              <a:rPr lang="en-US" sz="1200" dirty="0" smtClean="0">
                <a:solidFill>
                  <a:srgbClr val="FFFFFF"/>
                </a:solidFill>
                <a:latin typeface="Helvetica"/>
                <a:cs typeface="Helvetica"/>
              </a:rPr>
              <a:t> that is, made to be seen. But it is certainly spoke </a:t>
            </a:r>
            <a:r>
              <a:rPr lang="en-US" sz="1200" i="1" dirty="0" smtClean="0">
                <a:solidFill>
                  <a:srgbClr val="FFFFFF"/>
                </a:solidFill>
                <a:latin typeface="Helvetica"/>
                <a:cs typeface="Helvetica"/>
              </a:rPr>
              <a:t>about </a:t>
            </a:r>
            <a:r>
              <a:rPr lang="en-US" sz="1200" dirty="0" smtClean="0">
                <a:solidFill>
                  <a:srgbClr val="FFFFFF"/>
                </a:solidFill>
                <a:latin typeface="Helvetica"/>
                <a:cs typeface="Helvetica"/>
              </a:rPr>
              <a:t>and acted </a:t>
            </a:r>
            <a:r>
              <a:rPr lang="en-US" sz="1200" i="1" dirty="0" smtClean="0">
                <a:solidFill>
                  <a:srgbClr val="FFFFFF"/>
                </a:solidFill>
                <a:latin typeface="Helvetica"/>
                <a:cs typeface="Helvetica"/>
              </a:rPr>
              <a:t>upon. </a:t>
            </a:r>
            <a:r>
              <a:rPr lang="en-US" sz="1200" dirty="0" smtClean="0">
                <a:solidFill>
                  <a:srgbClr val="FFFFFF"/>
                </a:solidFill>
                <a:latin typeface="Helvetica"/>
                <a:cs typeface="Helvetica"/>
              </a:rPr>
              <a:t>The connections to language and action make art a fundamental feature of organized human existence. So I think that anything we do to understand the language of art and its impact upon human affairs is profoundly educational.”</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art is involved in the fundamental human need for love and the fundamental human drive toward power. Which is to say that some kinds of art are calculated to attract love, while others are designed to gain, to augment, or to preserve power.</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everything in the world that was not created by God or by nature is, or has the potential, for becoming art. </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that beauty is the product of biological, mainly sexual, energies which are given form by art and then institutionalized as cultural norms. </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our visual sense, apart from its usefulness in the ordinary tasks of daily life, is profoundly erotic.</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our species has always made art and that it will continue to make art. Of course, not everyone makes art. But if we reach the point where </a:t>
            </a:r>
            <a:r>
              <a:rPr lang="en-US" sz="1200" i="1" dirty="0" smtClean="0">
                <a:solidFill>
                  <a:srgbClr val="FFFFFF"/>
                </a:solidFill>
                <a:latin typeface="Helvetica"/>
                <a:cs typeface="Helvetica"/>
              </a:rPr>
              <a:t>no one</a:t>
            </a:r>
            <a:r>
              <a:rPr lang="en-US" sz="1200" dirty="0" smtClean="0">
                <a:solidFill>
                  <a:srgbClr val="FFFFFF"/>
                </a:solidFill>
                <a:latin typeface="Helvetica"/>
                <a:cs typeface="Helvetica"/>
              </a:rPr>
              <a:t> makes or likes art, we shall no longer be human beings. We shall have evolved into something else. </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that some works of art are valuable because they give us confidence in our sense and our manual dexterity. </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that art can be collectively created, provided that the teams of artists and artisans engaged in the work pretend they are informed by a single intelligence. </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that much contemporary art reflects disappointment with the human condition. This disappointment is expressed when the human </a:t>
            </a:r>
            <a:r>
              <a:rPr lang="en-US" sz="1200" dirty="0" err="1" smtClean="0">
                <a:solidFill>
                  <a:srgbClr val="FFFFFF"/>
                </a:solidFill>
                <a:latin typeface="Helvetica"/>
                <a:cs typeface="Helvetica"/>
              </a:rPr>
              <a:t>sensorium</a:t>
            </a:r>
            <a:r>
              <a:rPr lang="en-US" sz="1200" dirty="0" smtClean="0">
                <a:solidFill>
                  <a:srgbClr val="FFFFFF"/>
                </a:solidFill>
                <a:latin typeface="Helvetica"/>
                <a:cs typeface="Helvetica"/>
              </a:rPr>
              <a:t> is devalued and when signs of a human presence in the process of making are few and far between.</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that today’s multi-million dollar prices for works of art are obscene.</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the contemporary art gallery scene exhibits the pathological symptoms that afflict any culture during its late, or decadent, stage of development. </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symptoms of sickness in the body of art stimulate the growth of antibodies. I do not think bad-art viruses can be completely eradicated, but they can be surrounded by healthy cells and suppressed. </a:t>
            </a:r>
          </a:p>
          <a:p>
            <a:endParaRPr lang="en-US" sz="1200" dirty="0" smtClean="0">
              <a:solidFill>
                <a:srgbClr val="FFFFFF"/>
              </a:solidFill>
              <a:latin typeface="Helvetica"/>
              <a:cs typeface="Helvetica"/>
            </a:endParaRPr>
          </a:p>
          <a:p>
            <a:r>
              <a:rPr lang="en-US" sz="1200" dirty="0" smtClean="0">
                <a:solidFill>
                  <a:srgbClr val="FFFFFF"/>
                </a:solidFill>
                <a:latin typeface="Helvetica"/>
                <a:cs typeface="Helvetica"/>
              </a:rPr>
              <a:t>I believe we have to think of ourselves as healthy cells.” -Feldman</a:t>
            </a:r>
          </a:p>
          <a:p>
            <a:endParaRPr lang="en-US" sz="1200" dirty="0" smtClean="0">
              <a:solidFill>
                <a:srgbClr val="FFFFFF"/>
              </a:solidFill>
              <a:latin typeface="Helvetica"/>
              <a:cs typeface="Helvetica"/>
            </a:endParaRPr>
          </a:p>
          <a:p>
            <a:endParaRPr lang="en-US" sz="1700" dirty="0">
              <a:solidFill>
                <a:srgbClr val="FFFFFF"/>
              </a:solidFill>
              <a:latin typeface="Helvetica"/>
              <a:cs typeface="Helvetic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424627"/>
          </a:xfrm>
        </p:spPr>
        <p:txBody>
          <a:bodyPr>
            <a:noAutofit/>
          </a:bodyPr>
          <a:lstStyle/>
          <a:p>
            <a:pPr algn="l"/>
            <a:r>
              <a:rPr lang="en-US" sz="1400" dirty="0" smtClean="0">
                <a:solidFill>
                  <a:srgbClr val="FFFFFF"/>
                </a:solidFill>
                <a:latin typeface="Helvetica"/>
                <a:cs typeface="Helvetica"/>
              </a:rPr>
              <a:t>References</a:t>
            </a:r>
            <a:br>
              <a:rPr lang="en-US" sz="1400" dirty="0" smtClean="0">
                <a:solidFill>
                  <a:srgbClr val="FFFFFF"/>
                </a:solidFill>
                <a:latin typeface="Helvetica"/>
                <a:cs typeface="Helvetica"/>
              </a:rPr>
            </a:br>
            <a:r>
              <a:rPr lang="en-US" sz="1400" dirty="0" smtClean="0">
                <a:solidFill>
                  <a:srgbClr val="FFFFFF"/>
                </a:solidFill>
                <a:latin typeface="Helvetica"/>
                <a:cs typeface="Helvetica"/>
              </a:rPr>
              <a:t/>
            </a:r>
            <a:br>
              <a:rPr lang="en-US" sz="1400" dirty="0" smtClean="0">
                <a:solidFill>
                  <a:srgbClr val="FFFFFF"/>
                </a:solidFill>
                <a:latin typeface="Helvetica"/>
                <a:cs typeface="Helvetica"/>
              </a:rPr>
            </a:br>
            <a:r>
              <a:rPr lang="en-US" sz="1400" dirty="0" smtClean="0">
                <a:solidFill>
                  <a:srgbClr val="FFFFFF"/>
                </a:solidFill>
                <a:latin typeface="Helvetica"/>
                <a:cs typeface="Helvetica"/>
              </a:rPr>
              <a:t/>
            </a:r>
            <a:br>
              <a:rPr lang="en-US" sz="1400" dirty="0" smtClean="0">
                <a:solidFill>
                  <a:srgbClr val="FFFFFF"/>
                </a:solidFill>
                <a:latin typeface="Helvetica"/>
                <a:cs typeface="Helvetica"/>
              </a:rPr>
            </a:br>
            <a:r>
              <a:rPr lang="en-US" sz="1400" dirty="0" smtClean="0">
                <a:solidFill>
                  <a:srgbClr val="FFFFFF"/>
                </a:solidFill>
                <a:latin typeface="Helvetica"/>
                <a:cs typeface="Helvetica"/>
              </a:rPr>
              <a:t/>
            </a:r>
            <a:br>
              <a:rPr lang="en-US" sz="1400" dirty="0" smtClean="0">
                <a:solidFill>
                  <a:srgbClr val="FFFFFF"/>
                </a:solidFill>
                <a:latin typeface="Helvetica"/>
                <a:cs typeface="Helvetica"/>
              </a:rPr>
            </a:br>
            <a:r>
              <a:rPr lang="en-US" sz="1400" dirty="0">
                <a:solidFill>
                  <a:srgbClr val="FFFFFF"/>
                </a:solidFill>
                <a:latin typeface="Helvetica"/>
                <a:cs typeface="Helvetica"/>
              </a:rPr>
              <a:t>Feldman, E. B. (1959). The Artist and Mass Culture . </a:t>
            </a:r>
            <a:r>
              <a:rPr lang="en-US" sz="1400" i="1" dirty="0">
                <a:solidFill>
                  <a:srgbClr val="FFFFFF"/>
                </a:solidFill>
                <a:latin typeface="Helvetica"/>
                <a:cs typeface="Helvetica"/>
              </a:rPr>
              <a:t>College Art Journal</a:t>
            </a:r>
            <a:r>
              <a:rPr lang="en-US" sz="1400" dirty="0">
                <a:solidFill>
                  <a:srgbClr val="FFFFFF"/>
                </a:solidFill>
                <a:latin typeface="Helvetica"/>
                <a:cs typeface="Helvetica"/>
              </a:rPr>
              <a:t>, </a:t>
            </a:r>
            <a:r>
              <a:rPr lang="en-US" sz="1400" i="1" dirty="0">
                <a:solidFill>
                  <a:srgbClr val="FFFFFF"/>
                </a:solidFill>
                <a:latin typeface="Helvetica"/>
                <a:cs typeface="Helvetica"/>
              </a:rPr>
              <a:t>18</a:t>
            </a:r>
            <a:r>
              <a:rPr lang="en-US" sz="1400" dirty="0">
                <a:solidFill>
                  <a:srgbClr val="FFFFFF"/>
                </a:solidFill>
                <a:latin typeface="Helvetica"/>
                <a:cs typeface="Helvetica"/>
              </a:rPr>
              <a:t>(4), 339-344. Retrieved</a:t>
            </a:r>
            <a:r>
              <a:rPr lang="en-US" sz="1400" dirty="0" smtClean="0">
                <a:solidFill>
                  <a:srgbClr val="FFFFFF"/>
                </a:solidFill>
                <a:latin typeface="Helvetica"/>
                <a:cs typeface="Helvetica"/>
              </a:rPr>
              <a:t> 		June </a:t>
            </a:r>
            <a:r>
              <a:rPr lang="en-US" sz="1400" dirty="0">
                <a:solidFill>
                  <a:srgbClr val="FFFFFF"/>
                </a:solidFill>
                <a:latin typeface="Helvetica"/>
                <a:cs typeface="Helvetica"/>
              </a:rPr>
              <a:t>28, 2012, from the JSTOR database.</a:t>
            </a:r>
            <a:br>
              <a:rPr lang="en-US" sz="1400" dirty="0">
                <a:solidFill>
                  <a:srgbClr val="FFFFFF"/>
                </a:solidFill>
                <a:latin typeface="Helvetica"/>
                <a:cs typeface="Helvetica"/>
              </a:rPr>
            </a:br>
            <a:r>
              <a:rPr lang="en-US" sz="1400" dirty="0">
                <a:solidFill>
                  <a:srgbClr val="FFFFFF"/>
                </a:solidFill>
                <a:latin typeface="Helvetica"/>
                <a:cs typeface="Helvetica"/>
              </a:rPr>
              <a:t>Carney, J. (1994). A Historical Theory of Art Criticism . </a:t>
            </a:r>
            <a:r>
              <a:rPr lang="en-US" sz="1400" i="1" dirty="0">
                <a:solidFill>
                  <a:srgbClr val="FFFFFF"/>
                </a:solidFill>
                <a:latin typeface="Helvetica"/>
                <a:cs typeface="Helvetica"/>
              </a:rPr>
              <a:t>Journal of Aesthetic Education</a:t>
            </a:r>
            <a:r>
              <a:rPr lang="en-US" sz="1400" dirty="0">
                <a:solidFill>
                  <a:srgbClr val="FFFFFF"/>
                </a:solidFill>
                <a:latin typeface="Helvetica"/>
                <a:cs typeface="Helvetica"/>
              </a:rPr>
              <a:t>, </a:t>
            </a:r>
            <a:r>
              <a:rPr lang="en-US" sz="1400" i="1" dirty="0">
                <a:solidFill>
                  <a:srgbClr val="FFFFFF"/>
                </a:solidFill>
                <a:latin typeface="Helvetica"/>
                <a:cs typeface="Helvetica"/>
              </a:rPr>
              <a:t>28</a:t>
            </a:r>
            <a:r>
              <a:rPr lang="en-US" sz="1400" dirty="0">
                <a:solidFill>
                  <a:srgbClr val="FFFFFF"/>
                </a:solidFill>
                <a:latin typeface="Helvetica"/>
                <a:cs typeface="Helvetica"/>
              </a:rPr>
              <a:t>(1), 13-29.</a:t>
            </a:r>
            <a:r>
              <a:rPr lang="en-US" sz="1400" dirty="0" smtClean="0">
                <a:solidFill>
                  <a:srgbClr val="FFFFFF"/>
                </a:solidFill>
                <a:latin typeface="Helvetica"/>
                <a:cs typeface="Helvetica"/>
              </a:rPr>
              <a:t> 		Retrieved </a:t>
            </a:r>
            <a:r>
              <a:rPr lang="en-US" sz="1400" dirty="0">
                <a:solidFill>
                  <a:srgbClr val="FFFFFF"/>
                </a:solidFill>
                <a:latin typeface="Helvetica"/>
                <a:cs typeface="Helvetica"/>
              </a:rPr>
              <a:t>June 28, 2012, from http://www.jstor.org/stable/3333153</a:t>
            </a:r>
            <a:br>
              <a:rPr lang="en-US" sz="1400" dirty="0">
                <a:solidFill>
                  <a:srgbClr val="FFFFFF"/>
                </a:solidFill>
                <a:latin typeface="Helvetica"/>
                <a:cs typeface="Helvetica"/>
              </a:rPr>
            </a:br>
            <a:r>
              <a:rPr lang="en-US" sz="1400" dirty="0">
                <a:solidFill>
                  <a:srgbClr val="FFFFFF"/>
                </a:solidFill>
                <a:latin typeface="Helvetica"/>
                <a:cs typeface="Helvetica"/>
              </a:rPr>
              <a:t>Feldman, E. B. (1996). </a:t>
            </a:r>
            <a:r>
              <a:rPr lang="en-US" sz="1400" i="1" dirty="0">
                <a:solidFill>
                  <a:srgbClr val="FFFFFF"/>
                </a:solidFill>
                <a:latin typeface="Helvetica"/>
                <a:cs typeface="Helvetica"/>
              </a:rPr>
              <a:t>Philosophy of art education</a:t>
            </a:r>
            <a:r>
              <a:rPr lang="en-US" sz="1400" dirty="0">
                <a:solidFill>
                  <a:srgbClr val="FFFFFF"/>
                </a:solidFill>
                <a:latin typeface="Helvetica"/>
                <a:cs typeface="Helvetica"/>
              </a:rPr>
              <a:t>. Upper Saddle River, N.J.: Prentice-Hall.</a:t>
            </a:r>
            <a:br>
              <a:rPr lang="en-US" sz="1400" dirty="0">
                <a:solidFill>
                  <a:srgbClr val="FFFFFF"/>
                </a:solidFill>
                <a:latin typeface="Helvetica"/>
                <a:cs typeface="Helvetica"/>
              </a:rPr>
            </a:br>
            <a:r>
              <a:rPr lang="en-US" sz="1400" dirty="0" err="1">
                <a:solidFill>
                  <a:srgbClr val="FFFFFF"/>
                </a:solidFill>
                <a:latin typeface="Helvetica"/>
                <a:cs typeface="Helvetica"/>
              </a:rPr>
              <a:t>McGILL</a:t>
            </a:r>
            <a:r>
              <a:rPr lang="en-US" sz="1400" dirty="0">
                <a:solidFill>
                  <a:srgbClr val="FFFFFF"/>
                </a:solidFill>
                <a:latin typeface="Helvetica"/>
                <a:cs typeface="Helvetica"/>
              </a:rPr>
              <a:t>, D. C. (1987, April 3). VICTOR D'AMICO, 82, A PIONEER IN ART EDUCATION FOR</a:t>
            </a:r>
            <a:r>
              <a:rPr lang="en-US" sz="1400" dirty="0" smtClean="0">
                <a:solidFill>
                  <a:srgbClr val="FFFFFF"/>
                </a:solidFill>
                <a:latin typeface="Helvetica"/>
                <a:cs typeface="Helvetica"/>
              </a:rPr>
              <a:t> 			CHILDREN </a:t>
            </a:r>
            <a:r>
              <a:rPr lang="en-US" sz="1400" dirty="0">
                <a:solidFill>
                  <a:srgbClr val="FFFFFF"/>
                </a:solidFill>
                <a:latin typeface="Helvetica"/>
                <a:cs typeface="Helvetica"/>
              </a:rPr>
              <a:t>- New York Times. </a:t>
            </a:r>
            <a:r>
              <a:rPr lang="en-US" sz="1400" i="1" dirty="0">
                <a:solidFill>
                  <a:srgbClr val="FFFFFF"/>
                </a:solidFill>
                <a:latin typeface="Helvetica"/>
                <a:cs typeface="Helvetica"/>
              </a:rPr>
              <a:t>The New York Times - Breaking News, World News &amp;</a:t>
            </a:r>
            <a:r>
              <a:rPr lang="en-US" sz="1400" i="1" dirty="0" smtClean="0">
                <a:solidFill>
                  <a:srgbClr val="FFFFFF"/>
                </a:solidFill>
                <a:latin typeface="Helvetica"/>
                <a:cs typeface="Helvetica"/>
              </a:rPr>
              <a:t> 			Multimedia</a:t>
            </a:r>
            <a:r>
              <a:rPr lang="en-US" sz="1400" dirty="0">
                <a:solidFill>
                  <a:srgbClr val="FFFFFF"/>
                </a:solidFill>
                <a:latin typeface="Helvetica"/>
                <a:cs typeface="Helvetica"/>
              </a:rPr>
              <a:t>. Retrieved June 28, 2012, from</a:t>
            </a:r>
            <a:r>
              <a:rPr lang="en-US" sz="1400" dirty="0" smtClean="0">
                <a:solidFill>
                  <a:srgbClr val="FFFFFF"/>
                </a:solidFill>
                <a:latin typeface="Helvetica"/>
                <a:cs typeface="Helvetica"/>
              </a:rPr>
              <a:t> </a:t>
            </a:r>
            <a:r>
              <a:rPr lang="en-US" sz="1400" dirty="0" smtClean="0">
                <a:solidFill>
                  <a:srgbClr val="FFFFFF"/>
                </a:solidFill>
                <a:latin typeface="Helvetica"/>
                <a:cs typeface="Helvetica"/>
                <a:hlinkClick r:id="rId2"/>
              </a:rPr>
              <a:t>http://www.nytimes.com/1987/04/03/obituaries/</a:t>
            </a:r>
            <a:r>
              <a:rPr lang="en-US" sz="1400" dirty="0" smtClean="0">
                <a:solidFill>
                  <a:srgbClr val="FFFFFF"/>
                </a:solidFill>
                <a:latin typeface="Helvetica"/>
                <a:cs typeface="Helvetica"/>
              </a:rPr>
              <a:t>		victor-d-amico-82-a-pioneer-in-art-education-for-children.html</a:t>
            </a:r>
            <a:r>
              <a:rPr lang="en-US" sz="1400" dirty="0" smtClean="0">
                <a:solidFill>
                  <a:srgbClr val="FFFFFF"/>
                </a:solidFill>
                <a:latin typeface="Helvetica"/>
                <a:cs typeface="Helvetica"/>
              </a:rPr>
              <a:t/>
            </a:r>
            <a:br>
              <a:rPr lang="en-US" sz="1400" dirty="0" smtClean="0">
                <a:solidFill>
                  <a:srgbClr val="FFFFFF"/>
                </a:solidFill>
                <a:latin typeface="Helvetica"/>
                <a:cs typeface="Helvetica"/>
              </a:rPr>
            </a:br>
            <a:r>
              <a:rPr lang="en-US" sz="1400" dirty="0" err="1">
                <a:solidFill>
                  <a:srgbClr val="FFFFFF"/>
                </a:solidFill>
                <a:latin typeface="Helvetica"/>
                <a:cs typeface="Helvetica"/>
              </a:rPr>
              <a:t>MoMA</a:t>
            </a:r>
            <a:r>
              <a:rPr lang="en-US" sz="1400" dirty="0">
                <a:solidFill>
                  <a:srgbClr val="FFFFFF"/>
                </a:solidFill>
                <a:latin typeface="Helvetica"/>
                <a:cs typeface="Helvetica"/>
              </a:rPr>
              <a:t> | The Museum of Modern Art. (</a:t>
            </a:r>
            <a:r>
              <a:rPr lang="en-US" sz="1400" dirty="0" err="1">
                <a:solidFill>
                  <a:srgbClr val="FFFFFF"/>
                </a:solidFill>
                <a:latin typeface="Helvetica"/>
                <a:cs typeface="Helvetica"/>
              </a:rPr>
              <a:t>n.d</a:t>
            </a:r>
            <a:r>
              <a:rPr lang="en-US" sz="1400" dirty="0">
                <a:solidFill>
                  <a:srgbClr val="FFFFFF"/>
                </a:solidFill>
                <a:latin typeface="Helvetica"/>
                <a:cs typeface="Helvetica"/>
              </a:rPr>
              <a:t>.). </a:t>
            </a:r>
            <a:r>
              <a:rPr lang="en-US" sz="1400" i="1" dirty="0" err="1">
                <a:solidFill>
                  <a:srgbClr val="FFFFFF"/>
                </a:solidFill>
                <a:latin typeface="Helvetica"/>
                <a:cs typeface="Helvetica"/>
              </a:rPr>
              <a:t>MoMA</a:t>
            </a:r>
            <a:r>
              <a:rPr lang="en-US" sz="1400" i="1" dirty="0">
                <a:solidFill>
                  <a:srgbClr val="FFFFFF"/>
                </a:solidFill>
                <a:latin typeface="Helvetica"/>
                <a:cs typeface="Helvetica"/>
              </a:rPr>
              <a:t> | The Museum of Modern Art</a:t>
            </a:r>
            <a:r>
              <a:rPr lang="en-US" sz="1400" dirty="0">
                <a:solidFill>
                  <a:srgbClr val="FFFFFF"/>
                </a:solidFill>
                <a:latin typeface="Helvetica"/>
                <a:cs typeface="Helvetica"/>
              </a:rPr>
              <a:t>. Retrieved June 28,</a:t>
            </a:r>
            <a:r>
              <a:rPr lang="en-US" sz="1400" dirty="0" smtClean="0">
                <a:solidFill>
                  <a:srgbClr val="FFFFFF"/>
                </a:solidFill>
                <a:latin typeface="Helvetica"/>
                <a:cs typeface="Helvetica"/>
              </a:rPr>
              <a:t> 		2012</a:t>
            </a:r>
            <a:r>
              <a:rPr lang="en-US" sz="1400" dirty="0">
                <a:solidFill>
                  <a:srgbClr val="FFFFFF"/>
                </a:solidFill>
                <a:latin typeface="Helvetica"/>
                <a:cs typeface="Helvetica"/>
              </a:rPr>
              <a:t>, from http://</a:t>
            </a:r>
            <a:r>
              <a:rPr lang="en-US" sz="1400" dirty="0" err="1">
                <a:solidFill>
                  <a:srgbClr val="FFFFFF"/>
                </a:solidFill>
                <a:latin typeface="Helvetica"/>
                <a:cs typeface="Helvetica"/>
              </a:rPr>
              <a:t>www.moma.org</a:t>
            </a:r>
            <a:r>
              <a:rPr lang="en-US" sz="1400" dirty="0">
                <a:solidFill>
                  <a:srgbClr val="FFFFFF"/>
                </a:solidFill>
                <a:latin typeface="Helvetica"/>
                <a:cs typeface="Helvetica"/>
              </a:rPr>
              <a:t>/</a:t>
            </a:r>
            <a:br>
              <a:rPr lang="en-US" sz="1400" dirty="0">
                <a:solidFill>
                  <a:srgbClr val="FFFFFF"/>
                </a:solidFill>
                <a:latin typeface="Helvetica"/>
                <a:cs typeface="Helvetica"/>
              </a:rPr>
            </a:br>
            <a:r>
              <a:rPr lang="en-US" sz="1400" dirty="0" err="1">
                <a:solidFill>
                  <a:srgbClr val="FFFFFF"/>
                </a:solidFill>
                <a:latin typeface="Helvetica"/>
                <a:cs typeface="Helvetica"/>
              </a:rPr>
              <a:t>Raunft</a:t>
            </a:r>
            <a:r>
              <a:rPr lang="en-US" sz="1400" dirty="0">
                <a:solidFill>
                  <a:srgbClr val="FFFFFF"/>
                </a:solidFill>
                <a:latin typeface="Helvetica"/>
                <a:cs typeface="Helvetica"/>
              </a:rPr>
              <a:t>, R. (2001). Victor D'Amico. </a:t>
            </a:r>
            <a:r>
              <a:rPr lang="en-US" sz="1400" i="1" dirty="0">
                <a:solidFill>
                  <a:srgbClr val="FFFFFF"/>
                </a:solidFill>
                <a:latin typeface="Helvetica"/>
                <a:cs typeface="Helvetica"/>
              </a:rPr>
              <a:t>The Autobiographical Lectures of Some Prominent Art Educators</a:t>
            </a:r>
            <a:r>
              <a:rPr lang="en-US" sz="1400" dirty="0" smtClean="0">
                <a:solidFill>
                  <a:srgbClr val="FFFFFF"/>
                </a:solidFill>
                <a:latin typeface="Helvetica"/>
                <a:cs typeface="Helvetica"/>
              </a:rPr>
              <a:t> 		(</a:t>
            </a:r>
            <a:r>
              <a:rPr lang="en-US" sz="1400" dirty="0">
                <a:solidFill>
                  <a:srgbClr val="FFFFFF"/>
                </a:solidFill>
                <a:latin typeface="Helvetica"/>
                <a:cs typeface="Helvetica"/>
              </a:rPr>
              <a:t>pp. 47-58). Reston, VA: National Art Education Association.</a:t>
            </a:r>
            <a:br>
              <a:rPr lang="en-US" sz="1400" dirty="0">
                <a:solidFill>
                  <a:srgbClr val="FFFFFF"/>
                </a:solidFill>
                <a:latin typeface="Helvetica"/>
                <a:cs typeface="Helvetica"/>
              </a:rPr>
            </a:br>
            <a:r>
              <a:rPr lang="en-US" sz="1400" dirty="0" err="1">
                <a:solidFill>
                  <a:srgbClr val="FFFFFF"/>
                </a:solidFill>
                <a:latin typeface="Helvetica"/>
                <a:cs typeface="Helvetica"/>
              </a:rPr>
              <a:t>Raunft</a:t>
            </a:r>
            <a:r>
              <a:rPr lang="en-US" sz="1400" dirty="0">
                <a:solidFill>
                  <a:srgbClr val="FFFFFF"/>
                </a:solidFill>
                <a:latin typeface="Helvetica"/>
                <a:cs typeface="Helvetica"/>
              </a:rPr>
              <a:t>, R. (2001). Edmund Burke Feldman. </a:t>
            </a:r>
            <a:r>
              <a:rPr lang="en-US" sz="1400" i="1" dirty="0">
                <a:solidFill>
                  <a:srgbClr val="FFFFFF"/>
                </a:solidFill>
                <a:latin typeface="Helvetica"/>
                <a:cs typeface="Helvetica"/>
              </a:rPr>
              <a:t>The Autobiographical Lectures of Some Prominent Art</a:t>
            </a:r>
            <a:r>
              <a:rPr lang="en-US" sz="1400" i="1" dirty="0" smtClean="0">
                <a:solidFill>
                  <a:srgbClr val="FFFFFF"/>
                </a:solidFill>
                <a:latin typeface="Helvetica"/>
                <a:cs typeface="Helvetica"/>
              </a:rPr>
              <a:t> 			Educators</a:t>
            </a:r>
            <a:r>
              <a:rPr lang="en-US" sz="1400" dirty="0" smtClean="0">
                <a:solidFill>
                  <a:srgbClr val="FFFFFF"/>
                </a:solidFill>
                <a:latin typeface="Helvetica"/>
                <a:cs typeface="Helvetica"/>
              </a:rPr>
              <a:t> </a:t>
            </a:r>
            <a:r>
              <a:rPr lang="en-US" sz="1400" dirty="0">
                <a:solidFill>
                  <a:srgbClr val="FFFFFF"/>
                </a:solidFill>
                <a:latin typeface="Helvetica"/>
                <a:cs typeface="Helvetica"/>
              </a:rPr>
              <a:t>(pp. 194-210). Reston, VA: National Art Education Association.</a:t>
            </a:r>
            <a:br>
              <a:rPr lang="en-US" sz="1400" dirty="0">
                <a:solidFill>
                  <a:srgbClr val="FFFFFF"/>
                </a:solidFill>
                <a:latin typeface="Helvetica"/>
                <a:cs typeface="Helvetica"/>
              </a:rPr>
            </a:br>
            <a:r>
              <a:rPr lang="en-US" sz="1400" dirty="0">
                <a:solidFill>
                  <a:srgbClr val="FFFFFF"/>
                </a:solidFill>
                <a:latin typeface="Helvetica"/>
                <a:cs typeface="Helvetica"/>
              </a:rPr>
              <a:t>The Art Barge: Home. (</a:t>
            </a:r>
            <a:r>
              <a:rPr lang="en-US" sz="1400" dirty="0" err="1">
                <a:solidFill>
                  <a:srgbClr val="FFFFFF"/>
                </a:solidFill>
                <a:latin typeface="Helvetica"/>
                <a:cs typeface="Helvetica"/>
              </a:rPr>
              <a:t>n.d</a:t>
            </a:r>
            <a:r>
              <a:rPr lang="en-US" sz="1400" dirty="0">
                <a:solidFill>
                  <a:srgbClr val="FFFFFF"/>
                </a:solidFill>
                <a:latin typeface="Helvetica"/>
                <a:cs typeface="Helvetica"/>
              </a:rPr>
              <a:t>.). </a:t>
            </a:r>
            <a:r>
              <a:rPr lang="en-US" sz="1400" i="1" dirty="0">
                <a:solidFill>
                  <a:srgbClr val="FFFFFF"/>
                </a:solidFill>
                <a:latin typeface="Helvetica"/>
                <a:cs typeface="Helvetica"/>
              </a:rPr>
              <a:t>The Art Barge: Home</a:t>
            </a:r>
            <a:r>
              <a:rPr lang="en-US" sz="1400" dirty="0">
                <a:solidFill>
                  <a:srgbClr val="FFFFFF"/>
                </a:solidFill>
                <a:latin typeface="Helvetica"/>
                <a:cs typeface="Helvetica"/>
              </a:rPr>
              <a:t>. Retrieved June 28, 2012, from http:/</a:t>
            </a:r>
            <a:r>
              <a:rPr lang="en-US" sz="1400" dirty="0" smtClean="0">
                <a:solidFill>
                  <a:srgbClr val="FFFFFF"/>
                </a:solidFill>
                <a:latin typeface="Helvetica"/>
                <a:cs typeface="Helvetica"/>
              </a:rPr>
              <a:t>/				</a:t>
            </a:r>
            <a:r>
              <a:rPr lang="en-US" sz="1400" dirty="0" err="1" smtClean="0">
                <a:solidFill>
                  <a:srgbClr val="FFFFFF"/>
                </a:solidFill>
                <a:latin typeface="Helvetica"/>
                <a:cs typeface="Helvetica"/>
              </a:rPr>
              <a:t>www.theartbarge.com</a:t>
            </a:r>
            <a:r>
              <a:rPr lang="en-US" sz="1400" dirty="0">
                <a:solidFill>
                  <a:srgbClr val="FFFFFF"/>
                </a:solidFill>
                <a:latin typeface="Helvetica"/>
                <a:cs typeface="Helvetica"/>
              </a:rPr>
              <a:t>/</a:t>
            </a:r>
            <a:r>
              <a:rPr lang="en-US" sz="1200" dirty="0">
                <a:solidFill>
                  <a:srgbClr val="FFFFFF"/>
                </a:solidFill>
                <a:latin typeface="Helvetica"/>
                <a:cs typeface="Helvetica"/>
              </a:rPr>
              <a:t/>
            </a:r>
            <a:br>
              <a:rPr lang="en-US" sz="1200" dirty="0">
                <a:solidFill>
                  <a:srgbClr val="FFFFFF"/>
                </a:solidFill>
                <a:latin typeface="Helvetica"/>
                <a:cs typeface="Helvetica"/>
              </a:rPr>
            </a:br>
            <a:endParaRPr lang="en-US" sz="1200" dirty="0">
              <a:solidFill>
                <a:srgbClr val="FFFFFF"/>
              </a:solidFill>
              <a:latin typeface="Helvetica"/>
              <a:cs typeface="Helvetic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4651" y="1600200"/>
            <a:ext cx="8229600" cy="4525963"/>
          </a:xfrm>
        </p:spPr>
        <p:txBody>
          <a:bodyPr>
            <a:normAutofit/>
          </a:bodyPr>
          <a:lstStyle/>
          <a:p>
            <a:pPr algn="just">
              <a:buNone/>
            </a:pPr>
            <a:r>
              <a:rPr lang="en-US" sz="2800" dirty="0" smtClean="0">
                <a:solidFill>
                  <a:srgbClr val="FFFFFF"/>
                </a:solidFill>
                <a:latin typeface="Helvetica"/>
                <a:cs typeface="Helvetica"/>
              </a:rPr>
              <a:t>	“I wanted to become an artist and only decided to teach when the humanistic impulse flooded my veins. It wasn’t a case of giving up as an artist because I loved art less, but only because I loved people and teaching more. The benighted soul who coined the phrase, “Those who can, do, and those who can’t, teach,” either was the most callous man in the world or someone who tried to teach and didn’t make it.” --Victor D’Amico</a:t>
            </a:r>
            <a:endParaRPr lang="en-US" sz="2800" dirty="0">
              <a:solidFill>
                <a:srgbClr val="FFFFFF"/>
              </a:solidFill>
              <a:latin typeface="Helvetica"/>
              <a:cs typeface="Helvetic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damico2.tiff"/>
          <p:cNvPicPr>
            <a:picLocks noChangeAspect="1"/>
          </p:cNvPicPr>
          <p:nvPr/>
        </p:nvPicPr>
        <p:blipFill>
          <a:blip r:embed="rId2"/>
          <a:stretch>
            <a:fillRect/>
          </a:stretch>
        </p:blipFill>
        <p:spPr>
          <a:xfrm>
            <a:off x="4344765" y="655032"/>
            <a:ext cx="4719027" cy="2499907"/>
          </a:xfrm>
          <a:prstGeom prst="rect">
            <a:avLst/>
          </a:prstGeom>
        </p:spPr>
      </p:pic>
      <p:pic>
        <p:nvPicPr>
          <p:cNvPr id="5" name="Picture 4" descr="damico1.tiff"/>
          <p:cNvPicPr>
            <a:picLocks noChangeAspect="1"/>
          </p:cNvPicPr>
          <p:nvPr/>
        </p:nvPicPr>
        <p:blipFill>
          <a:blip r:embed="rId3"/>
          <a:stretch>
            <a:fillRect/>
          </a:stretch>
        </p:blipFill>
        <p:spPr>
          <a:xfrm>
            <a:off x="93663" y="655032"/>
            <a:ext cx="4154988" cy="537411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81422" y="39656"/>
            <a:ext cx="8747139" cy="6909583"/>
          </a:xfrm>
          <a:prstGeom prst="rect">
            <a:avLst/>
          </a:prstGeom>
          <a:noFill/>
        </p:spPr>
        <p:txBody>
          <a:bodyPr wrap="square" rtlCol="0">
            <a:spAutoFit/>
          </a:bodyPr>
          <a:lstStyle/>
          <a:p>
            <a:pPr algn="ctr"/>
            <a:r>
              <a:rPr lang="en-US" sz="1700" dirty="0" smtClean="0">
                <a:solidFill>
                  <a:srgbClr val="FFFFFF"/>
                </a:solidFill>
                <a:latin typeface="Helvetica"/>
                <a:cs typeface="Helvetica"/>
              </a:rPr>
              <a:t>Important Facts</a:t>
            </a:r>
          </a:p>
          <a:p>
            <a:pPr>
              <a:buFont typeface="Arial"/>
              <a:buChar char="•"/>
            </a:pPr>
            <a:endParaRPr lang="en-US" sz="1700" dirty="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Born May 19</a:t>
            </a:r>
            <a:r>
              <a:rPr lang="en-US" sz="1700" baseline="30000" dirty="0" smtClean="0">
                <a:solidFill>
                  <a:srgbClr val="FFFFFF"/>
                </a:solidFill>
                <a:latin typeface="Helvetica"/>
                <a:cs typeface="Helvetica"/>
              </a:rPr>
              <a:t>th</a:t>
            </a:r>
            <a:r>
              <a:rPr lang="en-US" sz="1700" dirty="0" smtClean="0">
                <a:solidFill>
                  <a:srgbClr val="FFFFFF"/>
                </a:solidFill>
                <a:latin typeface="Helvetica"/>
                <a:cs typeface="Helvetica"/>
              </a:rPr>
              <a:t>, 1904 in New York City.</a:t>
            </a: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He attended the Cooper Union school for two years in high school, by pretending to be older than he really was. He then attended the Pratt Institute in Brooklyn, and finished both his Bachelor’s and Master’s Degree at Columbia University. </a:t>
            </a: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His first book was published in 1934, </a:t>
            </a:r>
            <a:r>
              <a:rPr lang="en-US" sz="1700" i="1" dirty="0" smtClean="0">
                <a:solidFill>
                  <a:srgbClr val="FFFFFF"/>
                </a:solidFill>
                <a:latin typeface="Helvetica"/>
                <a:cs typeface="Helvetica"/>
              </a:rPr>
              <a:t>Theatre Arts,</a:t>
            </a:r>
            <a:r>
              <a:rPr lang="en-US" sz="1700" dirty="0" smtClean="0">
                <a:solidFill>
                  <a:srgbClr val="FFFFFF"/>
                </a:solidFill>
                <a:latin typeface="Helvetica"/>
                <a:cs typeface="Helvetica"/>
              </a:rPr>
              <a:t> followed by his ever successful </a:t>
            </a:r>
            <a:r>
              <a:rPr lang="en-US" sz="1700" i="1" dirty="0" smtClean="0">
                <a:solidFill>
                  <a:srgbClr val="FFFFFF"/>
                </a:solidFill>
                <a:latin typeface="Helvetica"/>
                <a:cs typeface="Helvetica"/>
              </a:rPr>
              <a:t>Creative Teaching in Art. </a:t>
            </a: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In 1937 D’Amico became the </a:t>
            </a:r>
            <a:r>
              <a:rPr lang="en-US" sz="1700" dirty="0">
                <a:solidFill>
                  <a:srgbClr val="FFFFFF"/>
                </a:solidFill>
                <a:latin typeface="Helvetica"/>
                <a:cs typeface="Helvetica"/>
              </a:rPr>
              <a:t>founding Director of Education at The Museum of Modern </a:t>
            </a:r>
            <a:r>
              <a:rPr lang="en-US" sz="1700" dirty="0" smtClean="0">
                <a:solidFill>
                  <a:srgbClr val="FFFFFF"/>
                </a:solidFill>
                <a:latin typeface="Helvetica"/>
                <a:cs typeface="Helvetica"/>
              </a:rPr>
              <a:t>Art.</a:t>
            </a: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a:solidFill>
                  <a:srgbClr val="FFFFFF"/>
                </a:solidFill>
                <a:latin typeface="Helvetica"/>
                <a:cs typeface="Helvetica"/>
              </a:rPr>
              <a:t>In 1942 He founded the National Committee on Art Education and</a:t>
            </a:r>
            <a:r>
              <a:rPr lang="en-US" sz="1700" dirty="0" smtClean="0">
                <a:solidFill>
                  <a:srgbClr val="FFFFFF"/>
                </a:solidFill>
                <a:latin typeface="Helvetica"/>
                <a:cs typeface="Helvetica"/>
              </a:rPr>
              <a:t> created </a:t>
            </a:r>
            <a:r>
              <a:rPr lang="en-US" sz="1700" dirty="0">
                <a:solidFill>
                  <a:srgbClr val="FFFFFF"/>
                </a:solidFill>
                <a:latin typeface="Helvetica"/>
                <a:cs typeface="Helvetica"/>
              </a:rPr>
              <a:t>the Children’s Art Carnival</a:t>
            </a:r>
            <a:r>
              <a:rPr lang="en-US" sz="1700" dirty="0" smtClean="0">
                <a:solidFill>
                  <a:srgbClr val="FFFFFF"/>
                </a:solidFill>
                <a:latin typeface="Helvetica"/>
                <a:cs typeface="Helvetica"/>
              </a:rPr>
              <a:t>.</a:t>
            </a: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The War Veterans Art Center opened in 1944, now named the Art Center.</a:t>
            </a:r>
          </a:p>
          <a:p>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1955 he developed The Art Barge. </a:t>
            </a: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Through college a beyond, he was a teacher and writer. In 1966 he received a medal for Distinguished Service to Education in Art, a national honor.</a:t>
            </a: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Died </a:t>
            </a:r>
            <a:r>
              <a:rPr lang="en-US" sz="1700" dirty="0" smtClean="0">
                <a:solidFill>
                  <a:srgbClr val="FFFFFF"/>
                </a:solidFill>
                <a:latin typeface="Helvetica"/>
                <a:cs typeface="Helvetica"/>
              </a:rPr>
              <a:t>March 30, 1987</a:t>
            </a:r>
            <a:endParaRPr lang="en-US" sz="1700" dirty="0" smtClean="0">
              <a:solidFill>
                <a:srgbClr val="FFFFFF"/>
              </a:solidFill>
              <a:latin typeface="Helvetica"/>
              <a:cs typeface="Helvetica"/>
            </a:endParaRPr>
          </a:p>
          <a:p>
            <a:pPr>
              <a:buFont typeface="Arial"/>
              <a:buChar char="•"/>
            </a:pPr>
            <a:endParaRPr lang="en-US" dirty="0" smtClean="0">
              <a:solidFill>
                <a:srgbClr val="FFFFFF"/>
              </a:solidFill>
              <a:latin typeface="Helvetica"/>
              <a:cs typeface="Helvetic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221747" cy="1143000"/>
          </a:xfrm>
        </p:spPr>
        <p:txBody>
          <a:bodyPr>
            <a:normAutofit/>
          </a:bodyPr>
          <a:lstStyle/>
          <a:p>
            <a:r>
              <a:rPr lang="en-US" sz="3200" dirty="0" smtClean="0">
                <a:solidFill>
                  <a:srgbClr val="FFFFFF"/>
                </a:solidFill>
                <a:latin typeface="Helvetica"/>
                <a:cs typeface="Helvetica"/>
              </a:rPr>
              <a:t>The Art Barge</a:t>
            </a:r>
            <a:endParaRPr lang="en-US" sz="3200" dirty="0">
              <a:solidFill>
                <a:srgbClr val="FFFFFF"/>
              </a:solidFill>
              <a:latin typeface="Helvetica"/>
              <a:cs typeface="Helvetica"/>
            </a:endParaRPr>
          </a:p>
        </p:txBody>
      </p:sp>
      <p:pic>
        <p:nvPicPr>
          <p:cNvPr id="4" name="Picture 3"/>
          <p:cNvPicPr>
            <a:picLocks noChangeAspect="1"/>
          </p:cNvPicPr>
          <p:nvPr/>
        </p:nvPicPr>
        <p:blipFill>
          <a:blip r:embed="rId2"/>
          <a:stretch>
            <a:fillRect/>
          </a:stretch>
        </p:blipFill>
        <p:spPr>
          <a:xfrm>
            <a:off x="4966392" y="593837"/>
            <a:ext cx="3962691" cy="2559238"/>
          </a:xfrm>
          <a:prstGeom prst="rect">
            <a:avLst/>
          </a:prstGeom>
        </p:spPr>
      </p:pic>
      <p:pic>
        <p:nvPicPr>
          <p:cNvPr id="5" name="Picture 4"/>
          <p:cNvPicPr>
            <a:picLocks noChangeAspect="1"/>
          </p:cNvPicPr>
          <p:nvPr/>
        </p:nvPicPr>
        <p:blipFill>
          <a:blip r:embed="rId3"/>
          <a:stretch>
            <a:fillRect/>
          </a:stretch>
        </p:blipFill>
        <p:spPr>
          <a:xfrm>
            <a:off x="4966392" y="3983244"/>
            <a:ext cx="3962691" cy="2170948"/>
          </a:xfrm>
          <a:prstGeom prst="rect">
            <a:avLst/>
          </a:prstGeom>
        </p:spPr>
      </p:pic>
      <p:sp>
        <p:nvSpPr>
          <p:cNvPr id="6" name="TextBox 5"/>
          <p:cNvSpPr txBox="1"/>
          <p:nvPr/>
        </p:nvSpPr>
        <p:spPr>
          <a:xfrm>
            <a:off x="334211" y="1510632"/>
            <a:ext cx="3887536" cy="4247317"/>
          </a:xfrm>
          <a:prstGeom prst="rect">
            <a:avLst/>
          </a:prstGeom>
          <a:noFill/>
        </p:spPr>
        <p:txBody>
          <a:bodyPr wrap="square" rtlCol="0">
            <a:spAutoFit/>
          </a:bodyPr>
          <a:lstStyle/>
          <a:p>
            <a:r>
              <a:rPr lang="en-US" dirty="0">
                <a:solidFill>
                  <a:srgbClr val="FFFFFF"/>
                </a:solidFill>
                <a:latin typeface="Helvetica"/>
                <a:cs typeface="Helvetica"/>
              </a:rPr>
              <a:t>Victor D'Amico found his dream in a retired World War I Navy Barge. In March of 1960, with the help of local </a:t>
            </a:r>
            <a:r>
              <a:rPr lang="en-US" dirty="0" err="1">
                <a:solidFill>
                  <a:srgbClr val="FFFFFF"/>
                </a:solidFill>
                <a:latin typeface="Helvetica"/>
                <a:cs typeface="Helvetica"/>
              </a:rPr>
              <a:t>baymen</a:t>
            </a:r>
            <a:r>
              <a:rPr lang="en-US" dirty="0">
                <a:solidFill>
                  <a:srgbClr val="FFFFFF"/>
                </a:solidFill>
                <a:latin typeface="Helvetica"/>
                <a:cs typeface="Helvetica"/>
              </a:rPr>
              <a:t>, he anchored The Art Barge in place in </a:t>
            </a:r>
            <a:r>
              <a:rPr lang="en-US" dirty="0" err="1">
                <a:solidFill>
                  <a:srgbClr val="FFFFFF"/>
                </a:solidFill>
                <a:latin typeface="Helvetica"/>
                <a:cs typeface="Helvetica"/>
              </a:rPr>
              <a:t>Napeague</a:t>
            </a:r>
            <a:r>
              <a:rPr lang="en-US" dirty="0">
                <a:solidFill>
                  <a:srgbClr val="FFFFFF"/>
                </a:solidFill>
                <a:latin typeface="Helvetica"/>
                <a:cs typeface="Helvetica"/>
              </a:rPr>
              <a:t> Harbor where it still stands today</a:t>
            </a:r>
            <a:r>
              <a:rPr lang="en-US" dirty="0" smtClean="0">
                <a:solidFill>
                  <a:srgbClr val="FFFFFF"/>
                </a:solidFill>
                <a:latin typeface="Helvetica"/>
                <a:cs typeface="Helvetica"/>
              </a:rPr>
              <a:t>.</a:t>
            </a:r>
          </a:p>
          <a:p>
            <a:endParaRPr lang="en-US" dirty="0" smtClean="0">
              <a:solidFill>
                <a:srgbClr val="FFFFFF"/>
              </a:solidFill>
              <a:latin typeface="Helvetica"/>
              <a:cs typeface="Helvetica"/>
            </a:endParaRPr>
          </a:p>
          <a:p>
            <a:r>
              <a:rPr lang="en-US" dirty="0">
                <a:solidFill>
                  <a:srgbClr val="FFFFFF"/>
                </a:solidFill>
                <a:latin typeface="Helvetica"/>
                <a:cs typeface="Helvetica"/>
              </a:rPr>
              <a:t>The program</a:t>
            </a:r>
            <a:r>
              <a:rPr lang="en-US" dirty="0" smtClean="0">
                <a:solidFill>
                  <a:srgbClr val="FFFFFF"/>
                </a:solidFill>
                <a:latin typeface="Helvetica"/>
                <a:cs typeface="Helvetica"/>
              </a:rPr>
              <a:t> has </a:t>
            </a:r>
            <a:r>
              <a:rPr lang="en-US" dirty="0">
                <a:solidFill>
                  <a:srgbClr val="FFFFFF"/>
                </a:solidFill>
                <a:latin typeface="Helvetica"/>
                <a:cs typeface="Helvetica"/>
              </a:rPr>
              <a:t>gradually expanded to include classes in watercolor, drawing, printmaking, sculpture, and workshops designed especially for young people. The Barge </a:t>
            </a:r>
            <a:r>
              <a:rPr lang="en-US" dirty="0" smtClean="0">
                <a:solidFill>
                  <a:srgbClr val="FFFFFF"/>
                </a:solidFill>
                <a:latin typeface="Helvetica"/>
                <a:cs typeface="Helvetica"/>
              </a:rPr>
              <a:t>is still open today </a:t>
            </a:r>
            <a:r>
              <a:rPr lang="en-US" dirty="0">
                <a:solidFill>
                  <a:srgbClr val="FFFFFF"/>
                </a:solidFill>
                <a:latin typeface="Helvetica"/>
                <a:cs typeface="Helvetica"/>
              </a:rPr>
              <a:t>from the beginning of June through the end of September</a:t>
            </a:r>
            <a:r>
              <a:rPr lang="en-US" dirty="0" smtClean="0">
                <a:solidFill>
                  <a:srgbClr val="FFFFFF"/>
                </a:solidFill>
                <a:latin typeface="Helvetica"/>
                <a:cs typeface="Helvetica"/>
              </a:rPr>
              <a:t>. </a:t>
            </a:r>
            <a:r>
              <a:rPr lang="en-US" sz="1000" b="1" dirty="0" err="1">
                <a:solidFill>
                  <a:srgbClr val="FFFFFF"/>
                </a:solidFill>
                <a:latin typeface="Helvetica"/>
                <a:cs typeface="Helvetica"/>
              </a:rPr>
              <a:t>t</a:t>
            </a:r>
            <a:r>
              <a:rPr lang="en-US" sz="1000" b="1" dirty="0" err="1" smtClean="0">
                <a:solidFill>
                  <a:srgbClr val="FFFFFF"/>
                </a:solidFill>
                <a:latin typeface="Helvetica"/>
                <a:cs typeface="Helvetica"/>
              </a:rPr>
              <a:t>heartbarge.com</a:t>
            </a:r>
            <a:endParaRPr lang="en-US" dirty="0">
              <a:solidFill>
                <a:srgbClr val="FFFFFF"/>
              </a:solidFill>
              <a:latin typeface="Helvetica"/>
              <a:cs typeface="Helvetic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FFFFFF"/>
                </a:solidFill>
                <a:latin typeface="Helvetica"/>
                <a:cs typeface="Helvetica"/>
              </a:rPr>
              <a:t>Philosophy of Art Education</a:t>
            </a:r>
            <a:endParaRPr lang="en-US" sz="2800" dirty="0">
              <a:solidFill>
                <a:srgbClr val="FFFFFF"/>
              </a:solidFill>
              <a:latin typeface="Helvetica"/>
              <a:cs typeface="Helvetica"/>
            </a:endParaRPr>
          </a:p>
        </p:txBody>
      </p:sp>
      <p:sp>
        <p:nvSpPr>
          <p:cNvPr id="4" name="TextBox 3"/>
          <p:cNvSpPr txBox="1"/>
          <p:nvPr/>
        </p:nvSpPr>
        <p:spPr>
          <a:xfrm>
            <a:off x="803441" y="1749323"/>
            <a:ext cx="7593812" cy="4370427"/>
          </a:xfrm>
          <a:prstGeom prst="rect">
            <a:avLst/>
          </a:prstGeom>
          <a:noFill/>
        </p:spPr>
        <p:txBody>
          <a:bodyPr wrap="square" rtlCol="0">
            <a:spAutoFit/>
          </a:bodyPr>
          <a:lstStyle/>
          <a:p>
            <a:pPr algn="just"/>
            <a:r>
              <a:rPr lang="en-US" sz="2200" dirty="0" smtClean="0">
                <a:solidFill>
                  <a:srgbClr val="FFFFFF"/>
                </a:solidFill>
                <a:latin typeface="Helvetica"/>
                <a:cs typeface="Helvetica"/>
              </a:rPr>
              <a:t>“My philosophy can be simply stated but demands all the experience, learning, energy, and sensitivity the teacher commands. I believe that every individual is endowed with a measure of creativity that can be discovered and developed and will sustain him to the end of his days. In each of us there is a unique creative personality as distinctive as one’s fingerprints, voice print, or personal characteristics. Once it is discovered, the teacher nourishes and develops it, and makes the individual aware of it. When the individuals gain the power to recognize and nourish it himself, he is in command of his creative destiny.” D’Amico, 1973</a:t>
            </a:r>
          </a:p>
          <a:p>
            <a:endParaRPr lang="en-US" dirty="0">
              <a:solidFill>
                <a:srgbClr val="FFFFFF"/>
              </a:solidFill>
              <a:latin typeface="Helvetica"/>
              <a:cs typeface="Helvetica"/>
            </a:endParaRPr>
          </a:p>
          <a:p>
            <a:endParaRPr lang="en-US" dirty="0">
              <a:solidFill>
                <a:srgbClr val="FFFFFF"/>
              </a:solidFill>
              <a:latin typeface="Helvetica"/>
              <a:cs typeface="Helvetic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95523"/>
            <a:ext cx="8229600" cy="1143000"/>
          </a:xfrm>
        </p:spPr>
        <p:txBody>
          <a:bodyPr>
            <a:normAutofit fontScale="90000"/>
          </a:bodyPr>
          <a:lstStyle/>
          <a:p>
            <a:r>
              <a:rPr lang="en-US" dirty="0" smtClean="0">
                <a:solidFill>
                  <a:srgbClr val="FFFFFF"/>
                </a:solidFill>
                <a:latin typeface="Helvetica"/>
                <a:cs typeface="Helvetica"/>
              </a:rPr>
              <a:t>Edmund Burke Feldman</a:t>
            </a:r>
            <a:br>
              <a:rPr lang="en-US" dirty="0" smtClean="0">
                <a:solidFill>
                  <a:srgbClr val="FFFFFF"/>
                </a:solidFill>
                <a:latin typeface="Helvetica"/>
                <a:cs typeface="Helvetica"/>
              </a:rPr>
            </a:br>
            <a:r>
              <a:rPr lang="en-US" sz="1800" dirty="0" smtClean="0">
                <a:solidFill>
                  <a:srgbClr val="FFFFFF"/>
                </a:solidFill>
                <a:latin typeface="Helvetica"/>
                <a:cs typeface="Helvetica"/>
              </a:rPr>
              <a:t>Birth date: Unknown Death: Still alive in 1994</a:t>
            </a:r>
            <a:r>
              <a:rPr lang="en-US" dirty="0" smtClean="0">
                <a:solidFill>
                  <a:srgbClr val="FFFFFF"/>
                </a:solidFill>
                <a:latin typeface="Helvetica"/>
                <a:cs typeface="Helvetica"/>
              </a:rPr>
              <a:t/>
            </a:r>
            <a:br>
              <a:rPr lang="en-US" dirty="0" smtClean="0">
                <a:solidFill>
                  <a:srgbClr val="FFFFFF"/>
                </a:solidFill>
                <a:latin typeface="Helvetica"/>
                <a:cs typeface="Helvetica"/>
              </a:rPr>
            </a:br>
            <a:endParaRPr lang="en-US" dirty="0">
              <a:solidFill>
                <a:srgbClr val="FFFFFF"/>
              </a:solidFill>
              <a:latin typeface="Helvetica"/>
              <a:cs typeface="Helvetica"/>
            </a:endParaRPr>
          </a:p>
        </p:txBody>
      </p:sp>
      <p:pic>
        <p:nvPicPr>
          <p:cNvPr id="7" name="Picture 6"/>
          <p:cNvPicPr>
            <a:picLocks noChangeAspect="1"/>
          </p:cNvPicPr>
          <p:nvPr/>
        </p:nvPicPr>
        <p:blipFill>
          <a:blip r:embed="rId2"/>
          <a:srcRect l="20160" t="11520" r="20160" b="10080"/>
          <a:stretch>
            <a:fillRect/>
          </a:stretch>
        </p:blipFill>
        <p:spPr>
          <a:xfrm>
            <a:off x="3452432" y="3138523"/>
            <a:ext cx="2236563" cy="293811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33258" y="272117"/>
            <a:ext cx="8734181" cy="3231654"/>
          </a:xfrm>
          <a:prstGeom prst="rect">
            <a:avLst/>
          </a:prstGeom>
          <a:noFill/>
        </p:spPr>
        <p:txBody>
          <a:bodyPr wrap="square" rtlCol="0">
            <a:spAutoFit/>
          </a:bodyPr>
          <a:lstStyle/>
          <a:p>
            <a:pPr algn="ctr"/>
            <a:r>
              <a:rPr lang="en-US" sz="1700" dirty="0" smtClean="0">
                <a:solidFill>
                  <a:srgbClr val="FFFFFF"/>
                </a:solidFill>
                <a:latin typeface="Helvetica"/>
                <a:cs typeface="Helvetica"/>
              </a:rPr>
              <a:t>Important Facts</a:t>
            </a:r>
          </a:p>
          <a:p>
            <a:pPr algn="ct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 In 1941 he received a degree from the Newark School of Fine Arts and Industrial Arts</a:t>
            </a: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After serving time in the war, in 1946 he attended the College of Art at Syracuse. </a:t>
            </a: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In 1953 Feldman received a Doctorate in Art Education from Columbia University. </a:t>
            </a: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In 1967 he was first published, and some of his most influential books include </a:t>
            </a:r>
            <a:r>
              <a:rPr lang="en-US" sz="1700" i="1" dirty="0" smtClean="0">
                <a:solidFill>
                  <a:srgbClr val="FFFFFF"/>
                </a:solidFill>
                <a:latin typeface="Helvetica"/>
                <a:cs typeface="Helvetica"/>
              </a:rPr>
              <a:t>Varieties of Visual Experience, The Artist, Thinking About Art, and Practical Art Criticism.</a:t>
            </a:r>
            <a:endParaRPr lang="en-US" sz="1700" dirty="0" smtClean="0">
              <a:solidFill>
                <a:srgbClr val="FFFFFF"/>
              </a:solidFill>
              <a:latin typeface="Helvetica"/>
              <a:cs typeface="Helvetica"/>
            </a:endParaRPr>
          </a:p>
          <a:p>
            <a:pPr>
              <a:buFont typeface="Arial"/>
              <a:buChar char="•"/>
            </a:pPr>
            <a:endParaRPr lang="en-US" sz="1700" dirty="0" smtClean="0">
              <a:solidFill>
                <a:srgbClr val="FFFFFF"/>
              </a:solidFill>
              <a:latin typeface="Helvetica"/>
              <a:cs typeface="Helvetica"/>
            </a:endParaRPr>
          </a:p>
          <a:p>
            <a:pPr>
              <a:buFont typeface="Arial"/>
              <a:buChar char="•"/>
            </a:pPr>
            <a:r>
              <a:rPr lang="en-US" sz="1700" dirty="0" smtClean="0">
                <a:solidFill>
                  <a:srgbClr val="FFFFFF"/>
                </a:solidFill>
                <a:latin typeface="Helvetica"/>
                <a:cs typeface="Helvetica"/>
              </a:rPr>
              <a:t>President of the NAEA from 1981-1983</a:t>
            </a:r>
            <a:endParaRPr lang="en-US" sz="1700" dirty="0">
              <a:solidFill>
                <a:srgbClr val="FFFFFF"/>
              </a:solidFill>
              <a:latin typeface="Helvetica"/>
              <a:cs typeface="Helvetica"/>
            </a:endParaRPr>
          </a:p>
        </p:txBody>
      </p:sp>
      <p:pic>
        <p:nvPicPr>
          <p:cNvPr id="6" name="Picture 5"/>
          <p:cNvPicPr>
            <a:picLocks noChangeAspect="1"/>
          </p:cNvPicPr>
          <p:nvPr/>
        </p:nvPicPr>
        <p:blipFill>
          <a:blip r:embed="rId2"/>
          <a:stretch>
            <a:fillRect/>
          </a:stretch>
        </p:blipFill>
        <p:spPr>
          <a:xfrm>
            <a:off x="538456" y="3892069"/>
            <a:ext cx="1714500" cy="2374900"/>
          </a:xfrm>
          <a:prstGeom prst="rect">
            <a:avLst/>
          </a:prstGeom>
        </p:spPr>
      </p:pic>
      <p:pic>
        <p:nvPicPr>
          <p:cNvPr id="7" name="Picture 6"/>
          <p:cNvPicPr>
            <a:picLocks noChangeAspect="1"/>
          </p:cNvPicPr>
          <p:nvPr/>
        </p:nvPicPr>
        <p:blipFill>
          <a:blip r:embed="rId3"/>
          <a:stretch>
            <a:fillRect/>
          </a:stretch>
        </p:blipFill>
        <p:spPr>
          <a:xfrm>
            <a:off x="3729790" y="3892069"/>
            <a:ext cx="1763561" cy="2806362"/>
          </a:xfrm>
          <a:prstGeom prst="rect">
            <a:avLst/>
          </a:prstGeom>
        </p:spPr>
      </p:pic>
      <p:pic>
        <p:nvPicPr>
          <p:cNvPr id="8" name="Picture 7"/>
          <p:cNvPicPr>
            <a:picLocks noChangeAspect="1"/>
          </p:cNvPicPr>
          <p:nvPr/>
        </p:nvPicPr>
        <p:blipFill>
          <a:blip r:embed="rId4"/>
          <a:srcRect l="16800" r="14400"/>
          <a:stretch>
            <a:fillRect/>
          </a:stretch>
        </p:blipFill>
        <p:spPr>
          <a:xfrm>
            <a:off x="6794878" y="3892069"/>
            <a:ext cx="1714499" cy="249200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solidFill>
                  <a:srgbClr val="FFFFFF"/>
                </a:solidFill>
                <a:latin typeface="Helvetica"/>
                <a:cs typeface="Helvetica"/>
              </a:rPr>
              <a:t>Philosophy of Art Criticism and Education</a:t>
            </a:r>
            <a:endParaRPr lang="en-US" sz="2000" dirty="0">
              <a:solidFill>
                <a:srgbClr val="FFFFFF"/>
              </a:solidFill>
              <a:latin typeface="Helvetica"/>
              <a:cs typeface="Helvetica"/>
            </a:endParaRPr>
          </a:p>
        </p:txBody>
      </p:sp>
      <p:sp>
        <p:nvSpPr>
          <p:cNvPr id="4" name="TextBox 3"/>
          <p:cNvSpPr txBox="1"/>
          <p:nvPr/>
        </p:nvSpPr>
        <p:spPr>
          <a:xfrm>
            <a:off x="457200" y="1684535"/>
            <a:ext cx="8229600" cy="2031325"/>
          </a:xfrm>
          <a:prstGeom prst="rect">
            <a:avLst/>
          </a:prstGeom>
          <a:noFill/>
        </p:spPr>
        <p:txBody>
          <a:bodyPr wrap="square" rtlCol="0">
            <a:spAutoFit/>
          </a:bodyPr>
          <a:lstStyle/>
          <a:p>
            <a:pPr algn="just"/>
            <a:r>
              <a:rPr lang="en-US" dirty="0" smtClean="0">
                <a:solidFill>
                  <a:srgbClr val="FFFFFF"/>
                </a:solidFill>
                <a:latin typeface="Helvetica"/>
                <a:cs typeface="Helvetica"/>
              </a:rPr>
              <a:t>“If I am remembered for anything, it may be my early championship of the role of criticism in every type of art teaching…I believe there is no substitute for </a:t>
            </a:r>
            <a:r>
              <a:rPr lang="en-US" i="1" dirty="0" smtClean="0">
                <a:solidFill>
                  <a:srgbClr val="FFFFFF"/>
                </a:solidFill>
                <a:latin typeface="Helvetica"/>
                <a:cs typeface="Helvetica"/>
              </a:rPr>
              <a:t>doing</a:t>
            </a:r>
            <a:r>
              <a:rPr lang="en-US" dirty="0" smtClean="0">
                <a:solidFill>
                  <a:srgbClr val="FFFFFF"/>
                </a:solidFill>
                <a:latin typeface="Helvetica"/>
                <a:cs typeface="Helvetica"/>
              </a:rPr>
              <a:t> art criticism. Talking about critics, collecting critical opinions, arguing about artistic reputations, gossiping about the gallery scene: these forms of discourse do not constitute criticism. They may be fun, but they by pass the crucial educational task, which is to encounter an artwork directly and arrive at a defensible explanation of its meaning and effect.” –Feldman, 1989</a:t>
            </a:r>
            <a:endParaRPr lang="en-US" dirty="0">
              <a:solidFill>
                <a:srgbClr val="FFFFFF"/>
              </a:solidFill>
              <a:latin typeface="Helvetica"/>
              <a:cs typeface="Helvetica"/>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1441</TotalTime>
  <Words>1544</Words>
  <Application>Microsoft Macintosh PowerPoint</Application>
  <PresentationFormat>On-screen Show (4:3)</PresentationFormat>
  <Paragraphs>78</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Victor D’Amico</vt:lpstr>
      <vt:lpstr>Slide 2</vt:lpstr>
      <vt:lpstr>Slide 3</vt:lpstr>
      <vt:lpstr>Slide 4</vt:lpstr>
      <vt:lpstr>The Art Barge</vt:lpstr>
      <vt:lpstr>Philosophy of Art Education</vt:lpstr>
      <vt:lpstr>Edmund Burke Feldman Birth date: Unknown Death: Still alive in 1994 </vt:lpstr>
      <vt:lpstr>Slide 8</vt:lpstr>
      <vt:lpstr>Philosophy of Art Criticism and Education</vt:lpstr>
      <vt:lpstr>Slide 10</vt:lpstr>
      <vt:lpstr>Life Philosophy</vt:lpstr>
      <vt:lpstr>References    Feldman, E. B. (1959). The Artist and Mass Culture . College Art Journal, 18(4), 339-344. Retrieved   June 28, 2012, from the JSTOR database. Carney, J. (1994). A Historical Theory of Art Criticism . Journal of Aesthetic Education, 28(1), 13-29.   Retrieved June 28, 2012, from http://www.jstor.org/stable/3333153 Feldman, E. B. (1996). Philosophy of art education. Upper Saddle River, N.J.: Prentice-Hall. McGILL, D. C. (1987, April 3). VICTOR D'AMICO, 82, A PIONEER IN ART EDUCATION FOR    CHILDREN - New York Times. The New York Times - Breaking News, World News &amp;    Multimedia. Retrieved June 28, 2012, from http://www.nytimes.com/1987/04/03/obituaries/  victor-d-amico-82-a-pioneer-in-art-education-for-children.html MoMA | The Museum of Modern Art. (n.d.). MoMA | The Museum of Modern Art. Retrieved June 28,   2012, from http://www.moma.org/ Raunft, R. (2001). Victor D'Amico. The Autobiographical Lectures of Some Prominent Art Educators   (pp. 47-58). Reston, VA: National Art Education Association. Raunft, R. (2001). Edmund Burke Feldman. The Autobiographical Lectures of Some Prominent Art    Educators (pp. 194-210). Reston, VA: National Art Education Association. The Art Barge: Home. (n.d.). The Art Barge: Home. Retrieved June 28, 2012, from http://    www.theartbarge.com/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Victor D’Amico</dc:title>
  <dc:creator>Rachel Crown</dc:creator>
  <cp:lastModifiedBy>Rachel Crown</cp:lastModifiedBy>
  <cp:revision>14</cp:revision>
  <dcterms:created xsi:type="dcterms:W3CDTF">2012-06-28T20:35:02Z</dcterms:created>
  <dcterms:modified xsi:type="dcterms:W3CDTF">2012-06-29T20:36:59Z</dcterms:modified>
</cp:coreProperties>
</file>